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authors.xml" ContentType="application/vnd.ms-powerpoint.auth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14747539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77C338-493F-6265-E7C0-4A1DAEE75FD2}" name="Berrian, Brittany" initials="" userId="S::BBerrian@tegna.com::365115ea-e453-43b7-ad32-c52f93c090cc" providerId="AD"/>
  <p188:author id="{B0E1D0F7-35C5-9573-5CA3-87EBD5372810}" name="Tatarsky, Heather" initials="HT" userId="S::HTatarsky@tegna.com::492667b8-9850-46ec-89fc-3e51505b1c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5D019-F70F-484C-A129-8163A304B4B7}" v="183" dt="2026-01-29T16:32:19.114"/>
    <p1510:client id="{D3DFE3EC-D2CC-4C7E-8891-35BE26C10D86}" v="9" dt="2026-01-27T18:16:33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11" Type="http://schemas.openxmlformats.org/officeDocument/2006/relationships/customXml" Target="../customXml/item3.xml"/><Relationship Id="rId5" Type="http://schemas.openxmlformats.org/officeDocument/2006/relationships/theme" Target="theme/theme1.xml"/><Relationship Id="rId10" Type="http://schemas.openxmlformats.org/officeDocument/2006/relationships/customXml" Target="../customXml/item2.xml"/><Relationship Id="rId4" Type="http://schemas.openxmlformats.org/officeDocument/2006/relationships/viewProps" Target="viewProps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gradFill>
          <a:gsLst>
            <a:gs pos="28000">
              <a:schemeClr val="accent1"/>
            </a:gs>
            <a:gs pos="0">
              <a:schemeClr val="accent1">
                <a:lumMod val="90000"/>
                <a:lumOff val="1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B8131A38-3298-D813-C4FF-47F370F5C2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68218" y="808463"/>
            <a:ext cx="6320926" cy="35972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E31E515-90DD-F019-AB75-FBD6FF932D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721" y="3571411"/>
            <a:ext cx="4366901" cy="1423338"/>
          </a:xfrm>
        </p:spPr>
        <p:txBody>
          <a:bodyPr anchor="t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1500"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sz="1500"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sz="1500"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sz="1500"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quisque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ex </a:t>
            </a:r>
            <a:r>
              <a:rPr lang="en-US" err="1"/>
              <a:t>sapien</a:t>
            </a:r>
            <a:r>
              <a:rPr lang="en-US"/>
              <a:t> vitae. Ex </a:t>
            </a:r>
            <a:r>
              <a:rPr lang="en-US" err="1"/>
              <a:t>sapien</a:t>
            </a:r>
            <a:r>
              <a:rPr lang="en-US"/>
              <a:t> vitae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in id. </a:t>
            </a:r>
            <a:r>
              <a:rPr lang="en-US" err="1"/>
              <a:t>Placerat</a:t>
            </a:r>
            <a:r>
              <a:rPr lang="en-US"/>
              <a:t> in id cursus mi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. Pretium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convallis tempus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aenean</a:t>
            </a:r>
            <a:r>
              <a:rPr lang="en-US"/>
              <a:t>.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76FBE7C-5403-171C-F788-5F379A5DC2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721" y="5613711"/>
            <a:ext cx="4366900" cy="287451"/>
          </a:xfrm>
        </p:spPr>
        <p:txBody>
          <a:bodyPr anchor="t">
            <a:spAutoFit/>
          </a:bodyPr>
          <a:lstStyle>
            <a:lvl1pPr marL="285750" indent="-285750">
              <a:spcBef>
                <a:spcPts val="400"/>
              </a:spcBef>
              <a:buClr>
                <a:schemeClr val="accent4"/>
              </a:buClr>
              <a:buFont typeface="System Font Regular"/>
              <a:buChar char="+"/>
              <a:defRPr sz="1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256120DA-0A1D-786A-F70A-C26653B4CB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21" y="541777"/>
            <a:ext cx="4366900" cy="1200329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2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en-US"/>
              <a:t>SPORT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6881FB9-C79B-0770-1511-ED032B267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963" y="6412702"/>
            <a:ext cx="803910" cy="137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620A3-57CC-8581-DDF9-C491E57259C3}"/>
              </a:ext>
            </a:extLst>
          </p:cNvPr>
          <p:cNvSpPr txBox="1"/>
          <p:nvPr userDrawn="1"/>
        </p:nvSpPr>
        <p:spPr>
          <a:xfrm>
            <a:off x="1707501" y="6356444"/>
            <a:ext cx="31582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i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Placement within individual games or events is not guaranteed and is subject to availability</a:t>
            </a:r>
          </a:p>
        </p:txBody>
      </p:sp>
    </p:spTree>
    <p:extLst>
      <p:ext uri="{BB962C8B-B14F-4D97-AF65-F5344CB8AC3E}">
        <p14:creationId xmlns:p14="http://schemas.microsoft.com/office/powerpoint/2010/main" val="1337129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gradFill>
          <a:gsLst>
            <a:gs pos="28000">
              <a:schemeClr val="accent1"/>
            </a:gs>
            <a:gs pos="0">
              <a:schemeClr val="accent1">
                <a:lumMod val="90000"/>
                <a:lumOff val="1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B8131A38-3298-D813-C4FF-47F370F5C2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68218" y="808463"/>
            <a:ext cx="6320926" cy="35972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6881FB9-C79B-0770-1511-ED032B267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963" y="6412702"/>
            <a:ext cx="803910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34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gradFill>
          <a:gsLst>
            <a:gs pos="28000">
              <a:schemeClr val="accent1"/>
            </a:gs>
            <a:gs pos="0">
              <a:schemeClr val="accent1">
                <a:lumMod val="90000"/>
                <a:lumOff val="1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F39A84-65C7-C04B-F122-732E1F8C5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963" y="6412702"/>
            <a:ext cx="803910" cy="137160"/>
          </a:xfrm>
          <a:prstGeom prst="rect">
            <a:avLst/>
          </a:prstGeom>
        </p:spPr>
      </p:pic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ED49A7B-ADD4-3AA4-03C1-5C03861D17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7442" y="808463"/>
            <a:ext cx="6320926" cy="35972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3B41BD5-C866-0088-EF51-B1380545B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78297" y="3429000"/>
            <a:ext cx="4366901" cy="1708160"/>
          </a:xfrm>
        </p:spPr>
        <p:txBody>
          <a:bodyPr anchor="ctr">
            <a:normAutofit/>
          </a:bodyPr>
          <a:lstStyle>
            <a:lvl1pPr>
              <a:defRPr sz="15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1500"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sz="1500"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sz="1500"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sz="1500"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quisque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ex </a:t>
            </a:r>
            <a:r>
              <a:rPr lang="en-US" err="1"/>
              <a:t>sapien</a:t>
            </a:r>
            <a:r>
              <a:rPr lang="en-US"/>
              <a:t> vitae. Ex </a:t>
            </a:r>
            <a:r>
              <a:rPr lang="en-US" err="1"/>
              <a:t>sapien</a:t>
            </a:r>
            <a:r>
              <a:rPr lang="en-US"/>
              <a:t> vitae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in id. </a:t>
            </a:r>
            <a:r>
              <a:rPr lang="en-US" err="1"/>
              <a:t>Placerat</a:t>
            </a:r>
            <a:r>
              <a:rPr lang="en-US"/>
              <a:t> in id cursus mi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. Pretium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convallis tempus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aenean</a:t>
            </a:r>
            <a:r>
              <a:rPr lang="en-US"/>
              <a:t>.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D3902BE8-F587-03C8-57DF-59A605C7F3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8297" y="5301030"/>
            <a:ext cx="4366900" cy="912813"/>
          </a:xfrm>
        </p:spPr>
        <p:txBody>
          <a:bodyPr anchor="ctr">
            <a:normAutofit/>
          </a:bodyPr>
          <a:lstStyle>
            <a:lvl1pPr marL="285750" indent="-285750">
              <a:buClr>
                <a:schemeClr val="accent4"/>
              </a:buClr>
              <a:buFont typeface="System Font Regular"/>
              <a:buChar char="+"/>
              <a:defRPr sz="1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5D317AB5-81E2-70B8-B64F-7069D81CD1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78297" y="541777"/>
            <a:ext cx="4366900" cy="1200329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2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en-US"/>
              <a:t>SPORT</a:t>
            </a:r>
          </a:p>
        </p:txBody>
      </p:sp>
    </p:spTree>
    <p:extLst>
      <p:ext uri="{BB962C8B-B14F-4D97-AF65-F5344CB8AC3E}">
        <p14:creationId xmlns:p14="http://schemas.microsoft.com/office/powerpoint/2010/main" val="3213965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28000">
              <a:schemeClr val="accent1"/>
            </a:gs>
            <a:gs pos="0">
              <a:schemeClr val="accent1">
                <a:lumMod val="90000"/>
                <a:lumOff val="1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75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BC555A-CAA2-874F-5674-794E726CE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963" y="6416890"/>
            <a:ext cx="803913" cy="13335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F2230C6-E50B-5A6A-4B62-E707A22FD2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05001" y="6342276"/>
            <a:ext cx="4077639" cy="282575"/>
          </a:xfrm>
        </p:spPr>
        <p:txBody>
          <a:bodyPr anchor="ctr">
            <a:normAutofit/>
          </a:bodyPr>
          <a:lstStyle>
            <a:lvl1pPr marL="0" indent="0">
              <a:buNone/>
              <a:defRPr sz="600" b="0" i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  <a:cs typeface="Segoe UI Semilight" panose="020B0502040204020203" pitchFamily="34" charset="0"/>
              </a:defRPr>
            </a:lvl1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EE6DE-1907-3507-3DDB-0A57B46495B5}"/>
              </a:ext>
            </a:extLst>
          </p:cNvPr>
          <p:cNvSpPr txBox="1"/>
          <p:nvPr/>
        </p:nvSpPr>
        <p:spPr>
          <a:xfrm>
            <a:off x="523657" y="6354984"/>
            <a:ext cx="11727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kern="1200" spc="120" baseline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© 2026 PREMION</a:t>
            </a:r>
            <a:endParaRPr lang="en-US" sz="800" spc="120" baseline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9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C0EA42-5FC6-4B4A-B92C-08682AB8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83837-88F2-7346-A89E-3871B39F8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D7401-4272-4B43-84BD-492340000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6E6036B-FB11-EA4A-BA22-4BA6CACA84EF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F2128-F24F-6D48-91AF-472ECB32D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4D4DA-F352-5D4E-9CA3-38E709306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C622CD6-5F99-F04C-882E-FA9DF0826FB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4E18C-CC89-3F5B-A027-856AC00B7169}"/>
              </a:ext>
            </a:extLst>
          </p:cNvPr>
          <p:cNvSpPr txBox="1"/>
          <p:nvPr userDrawn="1"/>
        </p:nvSpPr>
        <p:spPr>
          <a:xfrm>
            <a:off x="523657" y="6354984"/>
            <a:ext cx="11727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kern="1200" spc="120" baseline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© 2026 PREMION</a:t>
            </a:r>
            <a:endParaRPr lang="en-US" sz="800" spc="120" baseline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6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ptos Black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B8788-223C-F395-C44C-96C796C6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A football player with his arms crossed&#10;&#10;AI-generated content may be incorrect.">
            <a:extLst>
              <a:ext uri="{FF2B5EF4-FFF2-40B4-BE49-F238E27FC236}">
                <a16:creationId xmlns:a16="http://schemas.microsoft.com/office/drawing/2014/main" id="{10D0FE48-E630-ACBB-A6C8-6F29DAE355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65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36FFF2-97BF-93C9-0695-7FFBBA9AE0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1470"/>
            <a:ext cx="12192000" cy="6857999"/>
          </a:xfrm>
          <a:prstGeom prst="rect">
            <a:avLst/>
          </a:prstGeom>
          <a:gradFill>
            <a:gsLst>
              <a:gs pos="86000">
                <a:schemeClr val="accent1">
                  <a:alpha val="74860"/>
                </a:schemeClr>
              </a:gs>
              <a:gs pos="66000">
                <a:srgbClr val="040E33">
                  <a:alpha val="0"/>
                </a:srgbClr>
              </a:gs>
              <a:gs pos="45000">
                <a:srgbClr val="05113E">
                  <a:alpha val="0"/>
                </a:srgbClr>
              </a:gs>
              <a:gs pos="22000">
                <a:schemeClr val="accent1">
                  <a:alpha val="83549"/>
                </a:schemeClr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Black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86D2C8-2C6D-25F3-5083-D62D2F118993}"/>
              </a:ext>
            </a:extLst>
          </p:cNvPr>
          <p:cNvGrpSpPr/>
          <p:nvPr/>
        </p:nvGrpSpPr>
        <p:grpSpPr>
          <a:xfrm>
            <a:off x="791420" y="665464"/>
            <a:ext cx="4417017" cy="2648662"/>
            <a:chOff x="132136" y="-1672749"/>
            <a:chExt cx="4417017" cy="264866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7A36E7-3121-B1BA-759C-7614EBFF0863}"/>
                </a:ext>
              </a:extLst>
            </p:cNvPr>
            <p:cNvSpPr txBox="1"/>
            <p:nvPr/>
          </p:nvSpPr>
          <p:spPr>
            <a:xfrm>
              <a:off x="132136" y="-1672749"/>
              <a:ext cx="36679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oxima Nova Semibold" panose="02000506030000020004" pitchFamily="2" charset="0"/>
                  <a:ea typeface="+mn-ea"/>
                  <a:cs typeface="+mn-cs"/>
                </a:rPr>
                <a:t>PREMION | SPORTS CONTENT PACKAGES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77EB37-4533-48C8-DB60-D934A9758B75}"/>
                </a:ext>
              </a:extLst>
            </p:cNvPr>
            <p:cNvSpPr txBox="1"/>
            <p:nvPr/>
          </p:nvSpPr>
          <p:spPr>
            <a:xfrm>
              <a:off x="132136" y="-86581"/>
              <a:ext cx="4417017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FOR IN-GAME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85D379-9EE2-CD96-B876-323A882C6811}"/>
                </a:ext>
              </a:extLst>
            </p:cNvPr>
            <p:cNvSpPr txBox="1"/>
            <p:nvPr/>
          </p:nvSpPr>
          <p:spPr>
            <a:xfrm>
              <a:off x="132136" y="-1436494"/>
              <a:ext cx="4417017" cy="1495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 Black" panose="020B0004020202020204" pitchFamily="34" charset="0"/>
                  <a:ea typeface="+mn-ea"/>
                  <a:cs typeface="+mn-cs"/>
                </a:rPr>
                <a:t>Why Choose PREMION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F17FF5-420F-7BB5-85B9-9971358B23AB}"/>
                </a:ext>
              </a:extLst>
            </p:cNvPr>
            <p:cNvSpPr txBox="1"/>
            <p:nvPr/>
          </p:nvSpPr>
          <p:spPr>
            <a:xfrm>
              <a:off x="132136" y="370619"/>
              <a:ext cx="4417017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LIVE SPORTS?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320945-7A32-669D-21C3-B862A855BF9A}"/>
              </a:ext>
            </a:extLst>
          </p:cNvPr>
          <p:cNvSpPr txBox="1"/>
          <p:nvPr/>
        </p:nvSpPr>
        <p:spPr>
          <a:xfrm>
            <a:off x="791419" y="3260183"/>
            <a:ext cx="34098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As the pinnacle of must-watch TV,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live sports drive some of the most engaged, high-impact audiences. PREMION provides 100% CTV access to professional and college sports and the flexibility to run live sports exclusively on CTV, or as part of a Total TV strategy. Seamlessly connect with fans locally and at scale – from regular season matchups through playoffs and championship moments.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15A629-9F85-1DE2-8788-F8CDF6A83D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86133" y="0"/>
            <a:ext cx="4605867" cy="6857999"/>
          </a:xfrm>
          <a:prstGeom prst="rect">
            <a:avLst/>
          </a:prstGeom>
          <a:solidFill>
            <a:schemeClr val="accent1">
              <a:alpha val="66804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Black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95E0ECA-821E-111C-ACF7-925224E875E8}"/>
              </a:ext>
            </a:extLst>
          </p:cNvPr>
          <p:cNvGrpSpPr/>
          <p:nvPr/>
        </p:nvGrpSpPr>
        <p:grpSpPr>
          <a:xfrm>
            <a:off x="7930745" y="547887"/>
            <a:ext cx="3642128" cy="5762226"/>
            <a:chOff x="7829738" y="528995"/>
            <a:chExt cx="3642128" cy="576222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2A2D447-9636-B3D2-0D27-5442B13CAD3F}"/>
                </a:ext>
              </a:extLst>
            </p:cNvPr>
            <p:cNvGrpSpPr/>
            <p:nvPr/>
          </p:nvGrpSpPr>
          <p:grpSpPr>
            <a:xfrm>
              <a:off x="7829738" y="4523811"/>
              <a:ext cx="3642128" cy="1702913"/>
              <a:chOff x="7829738" y="4523811"/>
              <a:chExt cx="3642128" cy="1702913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2BAAE17-F71A-EE76-5AFC-2FF24D9175DD}"/>
                  </a:ext>
                </a:extLst>
              </p:cNvPr>
              <p:cNvSpPr txBox="1"/>
              <p:nvPr/>
            </p:nvSpPr>
            <p:spPr>
              <a:xfrm>
                <a:off x="8341179" y="4523811"/>
                <a:ext cx="313068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Transparent Reporting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Geo, impressions, VCR, plus channel- and game-level insights.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963A6A-83F5-89D9-D4B3-0F70BAFBB3B4}"/>
                  </a:ext>
                </a:extLst>
              </p:cNvPr>
              <p:cNvSpPr txBox="1"/>
              <p:nvPr/>
            </p:nvSpPr>
            <p:spPr>
              <a:xfrm>
                <a:off x="7829738" y="5580393"/>
                <a:ext cx="4315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00000">
                          <a:srgbClr val="74BF9A"/>
                        </a:gs>
                        <a:gs pos="0">
                          <a:srgbClr val="66DD19"/>
                        </a:gs>
                      </a:gsLst>
                      <a:lin ang="2700000" scaled="0"/>
                    </a:gra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C2C7E10-8B6E-BF73-6ED1-BDC88C091D08}"/>
                </a:ext>
              </a:extLst>
            </p:cNvPr>
            <p:cNvGrpSpPr/>
            <p:nvPr/>
          </p:nvGrpSpPr>
          <p:grpSpPr>
            <a:xfrm>
              <a:off x="7829738" y="3525842"/>
              <a:ext cx="3642128" cy="1702915"/>
              <a:chOff x="7829738" y="3525842"/>
              <a:chExt cx="3642128" cy="170291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202E596-077D-3AA3-C3B6-9555F65B2FD7}"/>
                  </a:ext>
                </a:extLst>
              </p:cNvPr>
              <p:cNvSpPr txBox="1"/>
              <p:nvPr/>
            </p:nvSpPr>
            <p:spPr>
              <a:xfrm>
                <a:off x="8341179" y="3525842"/>
                <a:ext cx="313068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Brand-Safe Premium Content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Trusted sports programming on the biggest screen.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B88539E-3F5F-D960-647E-988AE9DD5A5D}"/>
                  </a:ext>
                </a:extLst>
              </p:cNvPr>
              <p:cNvSpPr txBox="1"/>
              <p:nvPr/>
            </p:nvSpPr>
            <p:spPr>
              <a:xfrm>
                <a:off x="7829738" y="4582426"/>
                <a:ext cx="4315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00000">
                          <a:srgbClr val="74BF9A"/>
                        </a:gs>
                        <a:gs pos="0">
                          <a:srgbClr val="66DD19"/>
                        </a:gs>
                      </a:gsLst>
                      <a:lin ang="2700000" scaled="0"/>
                    </a:gra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EA11A67-1CE3-A871-5347-E669ED8A3276}"/>
                </a:ext>
              </a:extLst>
            </p:cNvPr>
            <p:cNvGrpSpPr/>
            <p:nvPr/>
          </p:nvGrpSpPr>
          <p:grpSpPr>
            <a:xfrm>
              <a:off x="7829738" y="3584457"/>
              <a:ext cx="3642128" cy="2706764"/>
              <a:chOff x="7829738" y="3584457"/>
              <a:chExt cx="3642128" cy="2706764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C75CF42-ED2D-D735-6564-3BEE8B8D1CDA}"/>
                  </a:ext>
                </a:extLst>
              </p:cNvPr>
              <p:cNvSpPr txBox="1"/>
              <p:nvPr/>
            </p:nvSpPr>
            <p:spPr>
              <a:xfrm>
                <a:off x="8341179" y="5521780"/>
                <a:ext cx="313068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Flexible Strategy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>
                    <a:solidFill>
                      <a:srgbClr val="FFFFFF"/>
                    </a:solidFill>
                    <a:latin typeface="Aptos Light" panose="020B0004020202020204" pitchFamily="34" charset="0"/>
                  </a:rPr>
                  <a:t>Advertise exclusively on CTV</a:t>
                </a:r>
                <a:br>
                  <a:rPr lang="en-US" sz="1400">
                    <a:solidFill>
                      <a:srgbClr val="FFFFFF"/>
                    </a:solidFill>
                    <a:latin typeface="Aptos Light" panose="020B0004020202020204" pitchFamily="34" charset="0"/>
                  </a:rPr>
                </a:br>
                <a:r>
                  <a:rPr lang="en-US" sz="1400">
                    <a:solidFill>
                      <a:srgbClr val="FFFFFF"/>
                    </a:solidFill>
                    <a:latin typeface="Aptos Light" panose="020B0004020202020204" pitchFamily="34" charset="0"/>
                  </a:rPr>
                  <a:t>or incorporate into a Total TV Strategy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71E2C15-7EBB-FC1F-747B-DB85210064EA}"/>
                  </a:ext>
                </a:extLst>
              </p:cNvPr>
              <p:cNvSpPr txBox="1"/>
              <p:nvPr/>
            </p:nvSpPr>
            <p:spPr>
              <a:xfrm>
                <a:off x="7829738" y="3584457"/>
                <a:ext cx="4315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00000">
                          <a:srgbClr val="74BF9A"/>
                        </a:gs>
                        <a:gs pos="0">
                          <a:srgbClr val="66DD19"/>
                        </a:gs>
                      </a:gsLst>
                      <a:lin ang="2700000" scaled="0"/>
                    </a:gra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335D8C1-6BCD-8CD6-E2E8-75EFA438F169}"/>
                </a:ext>
              </a:extLst>
            </p:cNvPr>
            <p:cNvGrpSpPr/>
            <p:nvPr/>
          </p:nvGrpSpPr>
          <p:grpSpPr>
            <a:xfrm>
              <a:off x="7829738" y="2524933"/>
              <a:ext cx="3642128" cy="769441"/>
              <a:chOff x="7829738" y="2524933"/>
              <a:chExt cx="3642128" cy="769441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29279DC-08D6-5E7C-F008-28958BE0F23A}"/>
                  </a:ext>
                </a:extLst>
              </p:cNvPr>
              <p:cNvSpPr txBox="1"/>
              <p:nvPr/>
            </p:nvSpPr>
            <p:spPr>
              <a:xfrm>
                <a:off x="8341179" y="2524933"/>
                <a:ext cx="313068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Local Precision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Target live sports viewers </a:t>
                </a:r>
                <a:b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by</a:t>
                </a:r>
                <a:r>
                  <a:rPr lang="en-US" sz="1400">
                    <a:solidFill>
                      <a:srgbClr val="FFFFFF"/>
                    </a:solidFill>
                    <a:latin typeface="Aptos Light" panose="020B0004020202020204" pitchFamily="34" charset="0"/>
                  </a:rPr>
                  <a:t> </a:t>
                </a: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DMA or state.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2EF9606-8329-ECD2-B0A6-3292452FA667}"/>
                  </a:ext>
                </a:extLst>
              </p:cNvPr>
              <p:cNvSpPr txBox="1"/>
              <p:nvPr/>
            </p:nvSpPr>
            <p:spPr>
              <a:xfrm>
                <a:off x="7829738" y="2586488"/>
                <a:ext cx="4315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00000">
                          <a:srgbClr val="74BF9A"/>
                        </a:gs>
                        <a:gs pos="0">
                          <a:srgbClr val="66DD19"/>
                        </a:gs>
                      </a:gsLst>
                      <a:lin ang="2700000" scaled="0"/>
                    </a:gra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E799662-3B8D-573D-B904-7285423F4043}"/>
                </a:ext>
              </a:extLst>
            </p:cNvPr>
            <p:cNvGrpSpPr/>
            <p:nvPr/>
          </p:nvGrpSpPr>
          <p:grpSpPr>
            <a:xfrm>
              <a:off x="7829738" y="1526964"/>
              <a:ext cx="3642128" cy="769441"/>
              <a:chOff x="7829738" y="1526964"/>
              <a:chExt cx="3642128" cy="76944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F87E428-0A0E-81F9-C45A-D19D61F5F042}"/>
                  </a:ext>
                </a:extLst>
              </p:cNvPr>
              <p:cNvSpPr txBox="1"/>
              <p:nvPr/>
            </p:nvSpPr>
            <p:spPr>
              <a:xfrm>
                <a:off x="8341179" y="1526964"/>
                <a:ext cx="313068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Marquee Sports Moments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Top professional and college </a:t>
                </a:r>
                <a:b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sports, from season to playoffs.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E1D5BF2-86F2-E230-100B-EC919147BFEE}"/>
                  </a:ext>
                </a:extLst>
              </p:cNvPr>
              <p:cNvSpPr txBox="1"/>
              <p:nvPr/>
            </p:nvSpPr>
            <p:spPr>
              <a:xfrm>
                <a:off x="7829738" y="1588519"/>
                <a:ext cx="4315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00000">
                          <a:srgbClr val="74BF9A"/>
                        </a:gs>
                        <a:gs pos="0">
                          <a:srgbClr val="66DD19"/>
                        </a:gs>
                      </a:gsLst>
                      <a:lin ang="2700000" scaled="0"/>
                    </a:gra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7BF4A58-A703-C531-58C3-BFECDBDCBFA4}"/>
                </a:ext>
              </a:extLst>
            </p:cNvPr>
            <p:cNvGrpSpPr/>
            <p:nvPr/>
          </p:nvGrpSpPr>
          <p:grpSpPr>
            <a:xfrm>
              <a:off x="7829738" y="528995"/>
              <a:ext cx="3642127" cy="769441"/>
              <a:chOff x="7829738" y="528995"/>
              <a:chExt cx="3642127" cy="769441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69931A2-E707-27FD-7CA3-0143FBA11D9F}"/>
                  </a:ext>
                </a:extLst>
              </p:cNvPr>
              <p:cNvSpPr txBox="1"/>
              <p:nvPr/>
            </p:nvSpPr>
            <p:spPr>
              <a:xfrm>
                <a:off x="8341178" y="528995"/>
                <a:ext cx="313068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100% CTV </a:t>
                </a:r>
                <a:r>
                  <a:rPr lang="en-US" sz="1600" b="1">
                    <a:solidFill>
                      <a:srgbClr val="FFFFFF"/>
                    </a:solidFill>
                    <a:latin typeface="Aptos ExtraBold" panose="020B0004020202020204" pitchFamily="34" charset="0"/>
                  </a:rPr>
                  <a:t>In-Game 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Live Sports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All live sports delivered exclusively </a:t>
                </a:r>
                <a:b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in a CTV environment.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9F37A5-8F47-AD43-4EB5-D57D60B5A4FD}"/>
                  </a:ext>
                </a:extLst>
              </p:cNvPr>
              <p:cNvSpPr txBox="1"/>
              <p:nvPr/>
            </p:nvSpPr>
            <p:spPr>
              <a:xfrm>
                <a:off x="7829738" y="590550"/>
                <a:ext cx="4315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00000">
                          <a:srgbClr val="74BF9A"/>
                        </a:gs>
                        <a:gs pos="0">
                          <a:srgbClr val="66DD19"/>
                        </a:gs>
                      </a:gsLst>
                      <a:lin ang="2700000" scaled="0"/>
                    </a:gradFill>
                    <a:effectLst/>
                    <a:uLnTx/>
                    <a:uFillTx/>
                    <a:latin typeface="Aptos ExtraBold" panose="020B00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D57503-95E1-6275-FFA8-270FC880D8DE}"/>
              </a:ext>
            </a:extLst>
          </p:cNvPr>
          <p:cNvSpPr txBox="1"/>
          <p:nvPr/>
        </p:nvSpPr>
        <p:spPr>
          <a:xfrm>
            <a:off x="523657" y="6354984"/>
            <a:ext cx="11727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kern="1200" spc="120" baseline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© 2026 PREMION</a:t>
            </a:r>
            <a:endParaRPr lang="en-US" sz="800" spc="120" baseline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3EC62-C727-776A-9B0A-8C51C4F9F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963" y="6412702"/>
            <a:ext cx="803910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91665"/>
      </p:ext>
    </p:extLst>
  </p:cSld>
  <p:clrMapOvr>
    <a:masterClrMapping/>
  </p:clrMapOvr>
</p:sld>
</file>

<file path=ppt/theme/theme1.xml><?xml version="1.0" encoding="utf-8"?>
<a:theme xmlns:a="http://schemas.openxmlformats.org/drawingml/2006/main" name="PREMION_2021_PN">
  <a:themeElements>
    <a:clrScheme name="PREMION_MASTER">
      <a:dk1>
        <a:srgbClr val="000000"/>
      </a:dk1>
      <a:lt1>
        <a:srgbClr val="FFFFFF"/>
      </a:lt1>
      <a:dk2>
        <a:srgbClr val="414447"/>
      </a:dk2>
      <a:lt2>
        <a:srgbClr val="F9F9F9"/>
      </a:lt2>
      <a:accent1>
        <a:srgbClr val="030B28"/>
      </a:accent1>
      <a:accent2>
        <a:srgbClr val="13192C"/>
      </a:accent2>
      <a:accent3>
        <a:srgbClr val="4860F8"/>
      </a:accent3>
      <a:accent4>
        <a:srgbClr val="66DD19"/>
      </a:accent4>
      <a:accent5>
        <a:srgbClr val="6DCE59"/>
      </a:accent5>
      <a:accent6>
        <a:srgbClr val="74BF9A"/>
      </a:accent6>
      <a:hlink>
        <a:srgbClr val="000846"/>
      </a:hlink>
      <a:folHlink>
        <a:srgbClr val="F7F7F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C40A942A-2EAF-AE4E-B96F-E202EF536C08}" vid="{2F670E75-FDEC-FB4C-92D7-C0AB3757A22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8F65DBE3CCFA478F885FC4DD907AE0" ma:contentTypeVersion="20" ma:contentTypeDescription="Create a new document." ma:contentTypeScope="" ma:versionID="eefa590d150e846b148735fc085578a0">
  <xsd:schema xmlns:xsd="http://www.w3.org/2001/XMLSchema" xmlns:xs="http://www.w3.org/2001/XMLSchema" xmlns:p="http://schemas.microsoft.com/office/2006/metadata/properties" xmlns:ns2="86297674-c329-4ae9-84e4-8d2100f206ee" xmlns:ns3="da78c0ce-04f2-4fcb-b7e5-ac9517e9df87" targetNamespace="http://schemas.microsoft.com/office/2006/metadata/properties" ma:root="true" ma:fieldsID="938b4f78f5604a49caf9f32c50ac8e72" ns2:_="" ns3:_="">
    <xsd:import namespace="86297674-c329-4ae9-84e4-8d2100f206ee"/>
    <xsd:import namespace="da78c0ce-04f2-4fcb-b7e5-ac9517e9df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ileDescription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97674-c329-4ae9-84e4-8d2100f206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2f9c173-da61-4811-8df5-04962ef337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ileDescription" ma:index="25" nillable="true" ma:displayName="File Description" ma:format="Dropdown" ma:internalName="FileDescription">
      <xsd:simpleType>
        <xsd:restriction base="dms:Text">
          <xsd:maxLength value="255"/>
        </xsd:restriction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8c0ce-04f2-4fcb-b7e5-ac9517e9df8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773c24d-d3f9-4819-bef5-586dd618fa70}" ma:internalName="TaxCatchAll" ma:showField="CatchAllData" ma:web="da78c0ce-04f2-4fcb-b7e5-ac9517e9df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leDescription xmlns="86297674-c329-4ae9-84e4-8d2100f206ee" xsi:nil="true"/>
    <lcf76f155ced4ddcb4097134ff3c332f xmlns="86297674-c329-4ae9-84e4-8d2100f206ee">
      <Terms xmlns="http://schemas.microsoft.com/office/infopath/2007/PartnerControls"/>
    </lcf76f155ced4ddcb4097134ff3c332f>
    <TaxCatchAll xmlns="da78c0ce-04f2-4fcb-b7e5-ac9517e9df87" xsi:nil="true"/>
  </documentManagement>
</p:properties>
</file>

<file path=customXml/itemProps1.xml><?xml version="1.0" encoding="utf-8"?>
<ds:datastoreItem xmlns:ds="http://schemas.openxmlformats.org/officeDocument/2006/customXml" ds:itemID="{BF7D76BF-B9F2-44D9-80FF-7F59B9940123}"/>
</file>

<file path=customXml/itemProps2.xml><?xml version="1.0" encoding="utf-8"?>
<ds:datastoreItem xmlns:ds="http://schemas.openxmlformats.org/officeDocument/2006/customXml" ds:itemID="{33BAD489-4B5A-4047-A02E-FC95392F323C}"/>
</file>

<file path=customXml/itemProps3.xml><?xml version="1.0" encoding="utf-8"?>
<ds:datastoreItem xmlns:ds="http://schemas.openxmlformats.org/officeDocument/2006/customXml" ds:itemID="{9CC679FD-EF4C-4EDE-88C3-7F3D5B88CFC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Microsoft Macintosh PowerPoint</Application>
  <PresentationFormat>Widescreen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Aptos Black</vt:lpstr>
      <vt:lpstr>Aptos ExtraBold</vt:lpstr>
      <vt:lpstr>Aptos Light</vt:lpstr>
      <vt:lpstr>Arial</vt:lpstr>
      <vt:lpstr>Proxima Nova Semibold</vt:lpstr>
      <vt:lpstr>System Font Regular</vt:lpstr>
      <vt:lpstr>PREMION_2021_PN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Berrian, Brittany</dc:creator>
  <cp:lastModifiedBy>Berrian, Brittany</cp:lastModifiedBy>
  <cp:revision>2</cp:revision>
  <dcterms:created xsi:type="dcterms:W3CDTF">2026-01-26T19:48:42Z</dcterms:created>
  <dcterms:modified xsi:type="dcterms:W3CDTF">2026-01-29T16:32:19Z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0x010100138F65DBE3CCFA478F885FC4DD907AE0</vt:lpwstr>
  </property>
</Properties>
</file>