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6"/>
  </p:notesMasterIdLst>
  <p:sldIdLst>
    <p:sldId id="2147475375" r:id="rId5"/>
  </p:sldIdLst>
  <p:sldSz cx="12192000" cy="6858000"/>
  <p:notesSz cx="6858000" cy="9144000"/>
  <p:embeddedFontLst>
    <p:embeddedFont>
      <p:font typeface="Aptos Black" panose="020B0004020202020204" pitchFamily="34" charset="0"/>
      <p:bold r:id="rId7"/>
      <p:italic r:id="rId8"/>
      <p:boldItalic r:id="rId9"/>
    </p:embeddedFont>
    <p:embeddedFont>
      <p:font typeface="Aptos ExtraBold" panose="020B0004020202020204" pitchFamily="34" charset="0"/>
      <p:bold r:id="rId10"/>
      <p:italic r:id="rId11"/>
      <p:boldItalic r:id="rId12"/>
    </p:embeddedFont>
    <p:embeddedFont>
      <p:font typeface="Aptos Light" panose="020B0004020202020204" pitchFamily="34" charset="0"/>
      <p:regular r:id="rId13"/>
      <p:italic r:id="rId14"/>
    </p:embeddedFont>
    <p:embeddedFont>
      <p:font typeface="Aptos SemiBold" panose="020B0004020202020204" pitchFamily="34" charset="0"/>
      <p:regular r:id="rId15"/>
      <p:bold r:id="rId16"/>
      <p:italic r:id="rId17"/>
      <p:boldItalic r:id="rId18"/>
    </p:embeddedFont>
    <p:embeddedFont>
      <p:font typeface="Proxima Nova Semibold" panose="02000506030000020004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orient="horz" pos="1968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6984" userDrawn="1">
          <p15:clr>
            <a:srgbClr val="A4A3A4"/>
          </p15:clr>
        </p15:guide>
        <p15:guide id="6" pos="3720" userDrawn="1">
          <p15:clr>
            <a:srgbClr val="A4A3A4"/>
          </p15:clr>
        </p15:guide>
        <p15:guide id="7" pos="3144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16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77C338-493F-6265-E7C0-4A1DAEE75FD2}" name="Berrian, Brittany" initials="BB" userId="S::BBerrian@tegna.com::365115ea-e453-43b7-ad32-c52f93c090cc" providerId="AD"/>
  <p188:author id="{97738E94-242A-E35D-05EC-1CE41AFAB249}" name="Berrian, Brittany" initials="BB" userId="S::bberrian@tegna.com::365115ea-e453-43b7-ad32-c52f93c090cc" providerId="AD"/>
  <p188:author id="{35683B96-C65E-A274-74CA-5FD127D7907B}" name="Tatarsky, Heather" initials="TH" userId="S::htatarsky@tegna.com::492667b8-9850-46ec-89fc-3e51505b1cdc" providerId="AD"/>
  <p188:author id="{B0E1D0F7-35C5-9573-5CA3-87EBD5372810}" name="Tatarsky, Heather" initials="HT" userId="S::HTatarsky@tegna.com::492667b8-9850-46ec-89fc-3e51505b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920" y="184"/>
      </p:cViewPr>
      <p:guideLst>
        <p:guide orient="horz" pos="480"/>
        <p:guide orient="horz" pos="1968"/>
        <p:guide orient="horz" pos="3816"/>
        <p:guide pos="456"/>
        <p:guide pos="6984"/>
        <p:guide pos="3720"/>
        <p:guide pos="3144"/>
        <p:guide orient="horz" pos="4320"/>
        <p:guide orient="horz" pos="1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265A1-38D3-4A49-9F55-B60530CD6C25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6E94-B64F-E642-A2D5-75878A837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AD96D-9486-A2B3-FAFF-364FB71C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66083-1D70-3F19-179B-2E8FC84D1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C4C1C-54D0-0DBD-B311-3E6FB7498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62D5-DEE7-921D-1274-870FAD123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6E94-B64F-E642-A2D5-75878A837B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>
          <a:gsLst>
            <a:gs pos="28000">
              <a:schemeClr val="accent1"/>
            </a:gs>
            <a:gs pos="0">
              <a:schemeClr val="accent1">
                <a:lumMod val="90000"/>
                <a:lumOff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B8131A38-3298-D813-C4FF-47F370F5C2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68218" y="808463"/>
            <a:ext cx="6320926" cy="35972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E31E515-90DD-F019-AB75-FBD6FF932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721" y="3571411"/>
            <a:ext cx="4366901" cy="1423338"/>
          </a:xfrm>
        </p:spPr>
        <p:txBody>
          <a:bodyPr anchor="t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ex </a:t>
            </a:r>
            <a:r>
              <a:rPr lang="en-US" err="1"/>
              <a:t>sapien</a:t>
            </a:r>
            <a:r>
              <a:rPr lang="en-US"/>
              <a:t> vitae. Ex </a:t>
            </a:r>
            <a:r>
              <a:rPr lang="en-US" err="1"/>
              <a:t>sapien</a:t>
            </a:r>
            <a:r>
              <a:rPr lang="en-US"/>
              <a:t> vitae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in id. </a:t>
            </a:r>
            <a:r>
              <a:rPr lang="en-US" err="1"/>
              <a:t>Placerat</a:t>
            </a:r>
            <a:r>
              <a:rPr lang="en-US"/>
              <a:t> in id cursus mi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. Pretium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convallis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76FBE7C-5403-171C-F788-5F379A5DC2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721" y="5613711"/>
            <a:ext cx="4366900" cy="287451"/>
          </a:xfrm>
        </p:spPr>
        <p:txBody>
          <a:bodyPr anchor="t">
            <a:spAutoFit/>
          </a:bodyPr>
          <a:lstStyle>
            <a:lvl1pPr marL="285750" indent="-285750">
              <a:spcBef>
                <a:spcPts val="400"/>
              </a:spcBef>
              <a:buClr>
                <a:schemeClr val="accent4"/>
              </a:buClr>
              <a:buFont typeface="System Font Regular"/>
              <a:buChar char="+"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56120DA-0A1D-786A-F70A-C26653B4C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21" y="541777"/>
            <a:ext cx="4366900" cy="1200329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2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/>
              <a:t>SPORT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881FB9-C79B-0770-1511-ED032B267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63" y="6412702"/>
            <a:ext cx="803910" cy="137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8620A3-57CC-8581-DDF9-C491E57259C3}"/>
              </a:ext>
            </a:extLst>
          </p:cNvPr>
          <p:cNvSpPr txBox="1"/>
          <p:nvPr userDrawn="1"/>
        </p:nvSpPr>
        <p:spPr>
          <a:xfrm>
            <a:off x="1707501" y="6356444"/>
            <a:ext cx="31582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Placement within individual games or events is not guaranteed and is subject to availability</a:t>
            </a:r>
          </a:p>
        </p:txBody>
      </p:sp>
    </p:spTree>
    <p:extLst>
      <p:ext uri="{BB962C8B-B14F-4D97-AF65-F5344CB8AC3E}">
        <p14:creationId xmlns:p14="http://schemas.microsoft.com/office/powerpoint/2010/main" val="126883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gradFill>
          <a:gsLst>
            <a:gs pos="28000">
              <a:schemeClr val="accent1"/>
            </a:gs>
            <a:gs pos="0">
              <a:schemeClr val="accent1">
                <a:lumMod val="90000"/>
                <a:lumOff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B8131A38-3298-D813-C4FF-47F370F5C2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68218" y="808463"/>
            <a:ext cx="6320926" cy="35972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881FB9-C79B-0770-1511-ED032B267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63" y="6412702"/>
            <a:ext cx="80391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9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28000">
              <a:schemeClr val="accent1"/>
            </a:gs>
            <a:gs pos="0">
              <a:schemeClr val="accent1">
                <a:lumMod val="90000"/>
                <a:lumOff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1F39A84-65C7-C04B-F122-732E1F8C5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63" y="6412702"/>
            <a:ext cx="803910" cy="137160"/>
          </a:xfrm>
          <a:prstGeom prst="rect">
            <a:avLst/>
          </a:prstGeom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ED49A7B-ADD4-3AA4-03C1-5C03861D1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7442" y="808463"/>
            <a:ext cx="6320926" cy="35972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53B41BD5-C866-0088-EF51-B1380545BA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8297" y="3429000"/>
            <a:ext cx="4366901" cy="1708160"/>
          </a:xfrm>
        </p:spPr>
        <p:txBody>
          <a:bodyPr anchor="ctr">
            <a:normAutofit/>
          </a:bodyPr>
          <a:lstStyle>
            <a:lvl1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ex </a:t>
            </a:r>
            <a:r>
              <a:rPr lang="en-US" err="1"/>
              <a:t>sapien</a:t>
            </a:r>
            <a:r>
              <a:rPr lang="en-US"/>
              <a:t> vitae. Ex </a:t>
            </a:r>
            <a:r>
              <a:rPr lang="en-US" err="1"/>
              <a:t>sapien</a:t>
            </a:r>
            <a:r>
              <a:rPr lang="en-US"/>
              <a:t> vitae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in id. </a:t>
            </a:r>
            <a:r>
              <a:rPr lang="en-US" err="1"/>
              <a:t>Placerat</a:t>
            </a:r>
            <a:r>
              <a:rPr lang="en-US"/>
              <a:t> in id cursus mi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. Pretium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convallis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aenean</a:t>
            </a:r>
            <a:r>
              <a:rPr lang="en-US"/>
              <a:t>.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D3902BE8-F587-03C8-57DF-59A605C7F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8297" y="5301030"/>
            <a:ext cx="4366900" cy="912813"/>
          </a:xfrm>
        </p:spPr>
        <p:txBody>
          <a:bodyPr anchor="ctr">
            <a:normAutofit/>
          </a:bodyPr>
          <a:lstStyle>
            <a:lvl1pPr marL="285750" indent="-285750">
              <a:buClr>
                <a:schemeClr val="accent4"/>
              </a:buClr>
              <a:buFont typeface="System Font Regular"/>
              <a:buChar char="+"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D317AB5-81E2-70B8-B64F-7069D81CD1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8297" y="541777"/>
            <a:ext cx="4366900" cy="1200329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2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/>
              <a:t>SPORT</a:t>
            </a:r>
          </a:p>
        </p:txBody>
      </p:sp>
    </p:spTree>
    <p:extLst>
      <p:ext uri="{BB962C8B-B14F-4D97-AF65-F5344CB8AC3E}">
        <p14:creationId xmlns:p14="http://schemas.microsoft.com/office/powerpoint/2010/main" val="242911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28000">
              <a:schemeClr val="accent1"/>
            </a:gs>
            <a:gs pos="0">
              <a:schemeClr val="accent1">
                <a:lumMod val="90000"/>
                <a:lumOff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C555A-CAA2-874F-5674-794E726C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963" y="6416890"/>
            <a:ext cx="803913" cy="13335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F2230C6-E50B-5A6A-4B62-E707A22FD2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5001" y="6342276"/>
            <a:ext cx="4077639" cy="282575"/>
          </a:xfrm>
        </p:spPr>
        <p:txBody>
          <a:bodyPr anchor="ctr">
            <a:normAutofit/>
          </a:bodyPr>
          <a:lstStyle>
            <a:lvl1pPr marL="0" indent="0">
              <a:buNone/>
              <a:defRPr sz="600" b="0" i="1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cs typeface="Segoe UI Semilight" panose="020B0502040204020203" pitchFamily="34" charset="0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EE6DE-1907-3507-3DDB-0A57B46495B5}"/>
              </a:ext>
            </a:extLst>
          </p:cNvPr>
          <p:cNvSpPr txBox="1"/>
          <p:nvPr/>
        </p:nvSpPr>
        <p:spPr>
          <a:xfrm>
            <a:off x="523657" y="6354984"/>
            <a:ext cx="11727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kern="1200" spc="120" baseline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2026 PREMION</a:t>
            </a:r>
            <a:endParaRPr lang="en-US" sz="800" spc="120" baseline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0EA42-5FC6-4B4A-B92C-08682AB8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83837-88F2-7346-A89E-3871B39F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7401-4272-4B43-84BD-492340000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6E6036B-FB11-EA4A-BA22-4BA6CACA84EF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2128-F24F-6D48-91AF-472ECB32D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D4DA-F352-5D4E-9CA3-38E709306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622CD6-5F99-F04C-882E-FA9DF0826F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4E18C-CC89-3F5B-A027-856AC00B7169}"/>
              </a:ext>
            </a:extLst>
          </p:cNvPr>
          <p:cNvSpPr txBox="1"/>
          <p:nvPr userDrawn="1"/>
        </p:nvSpPr>
        <p:spPr>
          <a:xfrm>
            <a:off x="523657" y="6354984"/>
            <a:ext cx="11727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kern="1200" spc="120" baseline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2026 PREMION</a:t>
            </a:r>
            <a:endParaRPr lang="en-US" sz="800" spc="120" baseline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8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6" r:id="rId2"/>
    <p:sldLayoutId id="2147483672" r:id="rId3"/>
    <p:sldLayoutId id="2147483673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ptos Black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7589-43E4-CDF5-7284-7A6AAF5B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48391AB2-9899-02C8-F095-D3BD36794792}"/>
              </a:ext>
            </a:extLst>
          </p:cNvPr>
          <p:cNvGrpSpPr/>
          <p:nvPr/>
        </p:nvGrpSpPr>
        <p:grpSpPr>
          <a:xfrm>
            <a:off x="0" y="0"/>
            <a:ext cx="12192000" cy="2500418"/>
            <a:chOff x="0" y="0"/>
            <a:chExt cx="12192000" cy="2500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05BA39-DABF-A894-715A-255E61737516}"/>
                </a:ext>
              </a:extLst>
            </p:cNvPr>
            <p:cNvSpPr/>
            <p:nvPr/>
          </p:nvSpPr>
          <p:spPr>
            <a:xfrm>
              <a:off x="0" y="0"/>
              <a:ext cx="12192000" cy="2500417"/>
            </a:xfrm>
            <a:prstGeom prst="rect">
              <a:avLst/>
            </a:prstGeom>
            <a:gradFill>
              <a:gsLst>
                <a:gs pos="28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27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1" name="Picture 40" descr="A black background with arrows and crosses&#10;&#10;AI-generated content may be incorrect.">
              <a:extLst>
                <a:ext uri="{FF2B5EF4-FFF2-40B4-BE49-F238E27FC236}">
                  <a16:creationId xmlns:a16="http://schemas.microsoft.com/office/drawing/2014/main" id="{4591B3FF-73F3-F5FC-8DA8-DC061269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alphaModFix amt="10000"/>
            </a:blip>
            <a:srcRect t="33649" b="20954"/>
            <a:stretch>
              <a:fillRect/>
            </a:stretch>
          </p:blipFill>
          <p:spPr>
            <a:xfrm>
              <a:off x="0" y="0"/>
              <a:ext cx="12192000" cy="2500418"/>
            </a:xfrm>
            <a:prstGeom prst="rect">
              <a:avLst/>
            </a:prstGeom>
          </p:spPr>
        </p:pic>
      </p:grpSp>
      <p:pic>
        <p:nvPicPr>
          <p:cNvPr id="39" name="Picture 38" descr="A person and person sitting on a couch and cheering&#10;&#10;AI-generated content may be incorrect.">
            <a:extLst>
              <a:ext uri="{FF2B5EF4-FFF2-40B4-BE49-F238E27FC236}">
                <a16:creationId xmlns:a16="http://schemas.microsoft.com/office/drawing/2014/main" id="{429CDEB9-80AE-20EB-0B7A-584C74B0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" y="0"/>
            <a:ext cx="27926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7D83D7-18D9-BDA1-B6A1-33F0177D9A09}"/>
              </a:ext>
            </a:extLst>
          </p:cNvPr>
          <p:cNvGrpSpPr/>
          <p:nvPr/>
        </p:nvGrpSpPr>
        <p:grpSpPr>
          <a:xfrm>
            <a:off x="3234600" y="481036"/>
            <a:ext cx="8512460" cy="1426719"/>
            <a:chOff x="-370559" y="-2190644"/>
            <a:chExt cx="8512460" cy="1426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F4F718-2034-660B-6470-0BB8DC74BD9D}"/>
                </a:ext>
              </a:extLst>
            </p:cNvPr>
            <p:cNvSpPr txBox="1"/>
            <p:nvPr/>
          </p:nvSpPr>
          <p:spPr>
            <a:xfrm>
              <a:off x="2051654" y="-2190644"/>
              <a:ext cx="36679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00506030000020004" pitchFamily="2" charset="0"/>
                  <a:ea typeface="+mn-ea"/>
                  <a:cs typeface="+mn-cs"/>
                </a:rPr>
                <a:t>PREMION | SPORTS CONTENT PACKAGES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E324D-7BA4-4267-3832-E230A89DF03A}"/>
                </a:ext>
              </a:extLst>
            </p:cNvPr>
            <p:cNvSpPr txBox="1"/>
            <p:nvPr/>
          </p:nvSpPr>
          <p:spPr>
            <a:xfrm>
              <a:off x="-143684" y="-1998508"/>
              <a:ext cx="80586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Choose the Live, In-Game Sports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261AB3-705C-AA0F-F296-43898E4DE044}"/>
                </a:ext>
              </a:extLst>
            </p:cNvPr>
            <p:cNvSpPr txBox="1"/>
            <p:nvPr/>
          </p:nvSpPr>
          <p:spPr>
            <a:xfrm>
              <a:off x="-370559" y="-1471811"/>
              <a:ext cx="851246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 w="15875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Packages that Work for Your Brand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F3D72FF-59AD-14B0-5FAF-16E71F96D1A2}"/>
              </a:ext>
            </a:extLst>
          </p:cNvPr>
          <p:cNvSpPr txBox="1"/>
          <p:nvPr/>
        </p:nvSpPr>
        <p:spPr>
          <a:xfrm>
            <a:off x="3501682" y="1907262"/>
            <a:ext cx="797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OVER </a:t>
            </a:r>
            <a:r>
              <a:rPr lang="en-US" sz="1400" b="1" spc="100">
                <a:solidFill>
                  <a:srgbClr val="FFFFFF"/>
                </a:solidFill>
                <a:latin typeface="Aptos SemiBold" panose="020B0004020202020204" pitchFamily="34" charset="0"/>
              </a:rPr>
              <a:t>20 SPORTS </a:t>
            </a: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PACKAGES BUILT FOR EVERY FAN - </a:t>
            </a:r>
            <a:r>
              <a:rPr lang="en-US" sz="1400" b="1" spc="100">
                <a:solidFill>
                  <a:srgbClr val="FFFFFF"/>
                </a:solidFill>
                <a:latin typeface="Aptos SemiBold" panose="020B0004020202020204" pitchFamily="34" charset="0"/>
              </a:rPr>
              <a:t>100% CTV</a:t>
            </a:r>
            <a:endParaRPr kumimoji="0" lang="en-US" sz="1400" b="1" i="0" u="none" strike="noStrike" kern="1200" cap="none" spc="1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SemiBold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AC28AC7-F290-9A07-D7EA-C1B813A3B9E8}"/>
              </a:ext>
            </a:extLst>
          </p:cNvPr>
          <p:cNvGrpSpPr/>
          <p:nvPr/>
        </p:nvGrpSpPr>
        <p:grpSpPr>
          <a:xfrm>
            <a:off x="4167904" y="5909525"/>
            <a:ext cx="6645810" cy="474640"/>
            <a:chOff x="3773358" y="5884414"/>
            <a:chExt cx="6645810" cy="474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873678-AC4E-69A8-5314-44BC2F53B975}"/>
                </a:ext>
              </a:extLst>
            </p:cNvPr>
            <p:cNvSpPr txBox="1"/>
            <p:nvPr/>
          </p:nvSpPr>
          <p:spPr>
            <a:xfrm>
              <a:off x="4289273" y="5888716"/>
              <a:ext cx="612989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ln w="19050">
                    <a:noFill/>
                  </a:ln>
                  <a:latin typeface="Aptos" panose="020B0004020202020204" pitchFamily="34" charset="0"/>
                </a:rPr>
                <a:t>Keep score on every campaign with weekly reporting on geo, impressions, and VCR, along</a:t>
              </a:r>
              <a:br>
                <a:rPr lang="en-US" sz="1200">
                  <a:ln w="19050">
                    <a:noFill/>
                  </a:ln>
                  <a:latin typeface="Aptos" panose="020B0004020202020204" pitchFamily="34" charset="0"/>
                </a:rPr>
              </a:br>
              <a:r>
                <a:rPr lang="en-US" sz="1200">
                  <a:ln w="19050">
                    <a:noFill/>
                  </a:ln>
                  <a:latin typeface="Aptos" panose="020B0004020202020204" pitchFamily="34" charset="0"/>
                </a:rPr>
                <a:t>with post-campaign insights that include detailed channel- and game-level performance.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B70E8B05-73FC-19BA-2EDA-59F20D888AE5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73358" y="5884414"/>
              <a:ext cx="474642" cy="4746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F171DA-05AE-3B23-5997-010FAFAB95A0}"/>
              </a:ext>
            </a:extLst>
          </p:cNvPr>
          <p:cNvGrpSpPr/>
          <p:nvPr/>
        </p:nvGrpSpPr>
        <p:grpSpPr>
          <a:xfrm>
            <a:off x="3497838" y="2402025"/>
            <a:ext cx="7982093" cy="3344911"/>
            <a:chOff x="3497838" y="2344696"/>
            <a:chExt cx="7982093" cy="33449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9156A9-5909-6904-E1A0-D5FEB330FD6A}"/>
                </a:ext>
              </a:extLst>
            </p:cNvPr>
            <p:cNvGrpSpPr/>
            <p:nvPr/>
          </p:nvGrpSpPr>
          <p:grpSpPr>
            <a:xfrm>
              <a:off x="7568365" y="2344696"/>
              <a:ext cx="1878220" cy="1026649"/>
              <a:chOff x="7568365" y="2344696"/>
              <a:chExt cx="1878220" cy="102664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8AC519C-E44B-5523-0D4C-797E812F35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68365" y="2344696"/>
                <a:ext cx="1878220" cy="102664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63600" dist="38100" dir="2700000" sx="104000" sy="104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0" rIns="91440" bIns="0" rtlCol="0" anchor="t"/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000000"/>
                    </a:solidFill>
                    <a:latin typeface="Aptos ExtraBold" panose="020B0004020202020204" pitchFamily="34" charset="0"/>
                  </a:rPr>
                  <a:t>NBA</a:t>
                </a:r>
              </a:p>
              <a:p>
                <a:pPr algn="ctr">
                  <a:defRPr/>
                </a:pPr>
                <a:r>
                  <a:rPr lang="en-US" sz="800">
                    <a:solidFill>
                      <a:srgbClr val="000000"/>
                    </a:solidFill>
                    <a:latin typeface="Aptos" panose="020B0004020202020204" pitchFamily="34" charset="0"/>
                  </a:rPr>
                  <a:t>Regular Season </a:t>
                </a:r>
                <a:r>
                  <a:rPr lang="en-US" sz="800" b="1">
                    <a:solidFill>
                      <a:schemeClr val="accent3"/>
                    </a:solidFill>
                    <a:latin typeface="Aptos" panose="020B0004020202020204" pitchFamily="34" charset="0"/>
                  </a:rPr>
                  <a:t>|</a:t>
                </a:r>
                <a:br>
                  <a:rPr lang="en-US" sz="800">
                    <a:solidFill>
                      <a:srgbClr val="000000"/>
                    </a:solidFill>
                    <a:latin typeface="Aptos" panose="020B0004020202020204" pitchFamily="34" charset="0"/>
                  </a:rPr>
                </a:br>
                <a:r>
                  <a:rPr lang="en-US" sz="800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Playoffs + NBA Finals</a:t>
                </a:r>
              </a:p>
            </p:txBody>
          </p: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6C5C2AE1-5D59-CEF7-9515-0204C5D97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324595" y="242775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14CA04-239F-9C97-E678-93C8683DA280}"/>
                </a:ext>
              </a:extLst>
            </p:cNvPr>
            <p:cNvGrpSpPr/>
            <p:nvPr/>
          </p:nvGrpSpPr>
          <p:grpSpPr>
            <a:xfrm>
              <a:off x="3497838" y="2344696"/>
              <a:ext cx="7982093" cy="3344911"/>
              <a:chOff x="3497838" y="2344696"/>
              <a:chExt cx="7982093" cy="334491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F6EE61F-7921-C980-AC17-BE3D5786C786}"/>
                  </a:ext>
                </a:extLst>
              </p:cNvPr>
              <p:cNvGrpSpPr/>
              <p:nvPr/>
            </p:nvGrpSpPr>
            <p:grpSpPr>
              <a:xfrm>
                <a:off x="5535023" y="2344696"/>
                <a:ext cx="1878220" cy="1026649"/>
                <a:chOff x="5535023" y="2344696"/>
                <a:chExt cx="1878220" cy="1026649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FA9704F-E414-DDDB-EBF9-4FAA4C4B47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535023" y="2344696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NFL</a:t>
                  </a:r>
                </a:p>
                <a:p>
                  <a:pPr lvl="0"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Regular Season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 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Playoffs</a:t>
                  </a: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1AC92F7A-0978-EF7D-6B28-C4303FC802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3880" y="2433663"/>
                  <a:ext cx="362069" cy="360066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A284FE0-AB2B-23A9-E15D-A155FC8337D0}"/>
                  </a:ext>
                </a:extLst>
              </p:cNvPr>
              <p:cNvGrpSpPr/>
              <p:nvPr/>
            </p:nvGrpSpPr>
            <p:grpSpPr>
              <a:xfrm>
                <a:off x="9601711" y="2344696"/>
                <a:ext cx="1878220" cy="1026649"/>
                <a:chOff x="9601711" y="2344696"/>
                <a:chExt cx="1878220" cy="102664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0CA4FAA-5F5B-DFEF-B4F9-04CABDB8AFF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601711" y="2344696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NHL</a:t>
                  </a:r>
                </a:p>
                <a:p>
                  <a:pPr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Regular Season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Playoffs + Stanley Cup</a:t>
                  </a:r>
                </a:p>
              </p:txBody>
            </p:sp>
            <p:pic>
              <p:nvPicPr>
                <p:cNvPr id="48" name="Graphic 47">
                  <a:extLst>
                    <a:ext uri="{FF2B5EF4-FFF2-40B4-BE49-F238E27FC236}">
                      <a16:creationId xmlns:a16="http://schemas.microsoft.com/office/drawing/2014/main" id="{F8DBE160-3C9B-4743-646F-B617515491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1267" y="2427759"/>
                  <a:ext cx="365760" cy="365760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4443A5-9279-8E5A-23FE-D7632E4AA20F}"/>
                  </a:ext>
                </a:extLst>
              </p:cNvPr>
              <p:cNvGrpSpPr/>
              <p:nvPr/>
            </p:nvGrpSpPr>
            <p:grpSpPr>
              <a:xfrm>
                <a:off x="3501677" y="3510673"/>
                <a:ext cx="1878220" cy="1026649"/>
                <a:chOff x="3501677" y="3505171"/>
                <a:chExt cx="1878220" cy="1026649"/>
              </a:xfrm>
            </p:grpSpPr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53048D89-6FD3-3C66-9B71-1529962614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01677" y="3505171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NCAA Football</a:t>
                  </a:r>
                  <a:b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Regular Season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 Conferences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 Playoffs + National Championship</a:t>
                  </a:r>
                </a:p>
                <a:p>
                  <a:pPr marL="0" marR="0" lvl="0" indent="0" algn="ctr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49" name="Graphic 48">
                  <a:extLst>
                    <a:ext uri="{FF2B5EF4-FFF2-40B4-BE49-F238E27FC236}">
                      <a16:creationId xmlns:a16="http://schemas.microsoft.com/office/drawing/2014/main" id="{113812C2-47E7-8F65-49BF-E0940E93F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7999" y="3579110"/>
                  <a:ext cx="377899" cy="377899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73A72B3-35C1-2420-8552-FA4232799D26}"/>
                  </a:ext>
                </a:extLst>
              </p:cNvPr>
              <p:cNvGrpSpPr/>
              <p:nvPr/>
            </p:nvGrpSpPr>
            <p:grpSpPr>
              <a:xfrm>
                <a:off x="5566330" y="4662958"/>
                <a:ext cx="1878220" cy="1026649"/>
                <a:chOff x="3532988" y="4662958"/>
                <a:chExt cx="1878220" cy="1026649"/>
              </a:xfrm>
            </p:grpSpPr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9B37C7AD-4795-D650-3A20-83EE46514C6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32988" y="4662958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Motorsports</a:t>
                  </a:r>
                </a:p>
                <a:p>
                  <a:pPr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NASCAR Cup + Xfinity Series +</a:t>
                  </a:r>
                  <a:b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Truck Series + IndyCar +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 </a:t>
                  </a: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Indy 500</a:t>
                  </a:r>
                </a:p>
              </p:txBody>
            </p:sp>
            <p:pic>
              <p:nvPicPr>
                <p:cNvPr id="53" name="Graphic 52">
                  <a:extLst>
                    <a:ext uri="{FF2B5EF4-FFF2-40B4-BE49-F238E27FC236}">
                      <a16:creationId xmlns:a16="http://schemas.microsoft.com/office/drawing/2014/main" id="{C8081B96-F2D3-A656-FFF1-F5D6BFE39D5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7834" y="4683657"/>
                  <a:ext cx="538228" cy="538228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25C3C2B-334D-A0EB-0507-E8EB2926CE8E}"/>
                  </a:ext>
                </a:extLst>
              </p:cNvPr>
              <p:cNvGrpSpPr/>
              <p:nvPr/>
            </p:nvGrpSpPr>
            <p:grpSpPr>
              <a:xfrm>
                <a:off x="9601707" y="4662958"/>
                <a:ext cx="1878220" cy="1026649"/>
                <a:chOff x="7568365" y="4662958"/>
                <a:chExt cx="1878220" cy="1026649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9256F0A5-460C-620D-A008-5B8573BE50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568365" y="4662958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lvl="0"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Prestige Sports</a:t>
                  </a:r>
                  <a:b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</a:br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  <a:t>Tennis </a:t>
                  </a: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+</a:t>
                  </a:r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Sail Grand Prix +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 </a:t>
                  </a:r>
                  <a:b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Golf +</a:t>
                  </a:r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  <a:t> Horse Racing</a:t>
                  </a:r>
                </a:p>
              </p:txBody>
            </p:sp>
            <p:pic>
              <p:nvPicPr>
                <p:cNvPr id="55" name="Graphic 54">
                  <a:extLst>
                    <a:ext uri="{FF2B5EF4-FFF2-40B4-BE49-F238E27FC236}">
                      <a16:creationId xmlns:a16="http://schemas.microsoft.com/office/drawing/2014/main" id="{BB0FEB94-0366-639E-48FA-D69CDFE96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18525" y="4756717"/>
                  <a:ext cx="377899" cy="377899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8647826-2638-B6F4-B6EB-5031A1FA412F}"/>
                  </a:ext>
                </a:extLst>
              </p:cNvPr>
              <p:cNvGrpSpPr/>
              <p:nvPr/>
            </p:nvGrpSpPr>
            <p:grpSpPr>
              <a:xfrm>
                <a:off x="5535023" y="3510673"/>
                <a:ext cx="1878220" cy="1026649"/>
                <a:chOff x="5535023" y="3498881"/>
                <a:chExt cx="1878220" cy="1026649"/>
              </a:xfrm>
            </p:grpSpPr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70ADB31C-353C-4C50-04ED-CBA5B2991B0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535023" y="3498881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NCAA Basketball</a:t>
                  </a:r>
                </a:p>
                <a:p>
                  <a:pPr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Regular Season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March Madness</a:t>
                  </a:r>
                </a:p>
              </p:txBody>
            </p:sp>
            <p:pic>
              <p:nvPicPr>
                <p:cNvPr id="50" name="Graphic 49">
                  <a:extLst>
                    <a:ext uri="{FF2B5EF4-FFF2-40B4-BE49-F238E27FC236}">
                      <a16:creationId xmlns:a16="http://schemas.microsoft.com/office/drawing/2014/main" id="{F462E2CD-0506-97B6-DFBA-97606CA05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8050" y="3553008"/>
                  <a:ext cx="377899" cy="377899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8A0508-DEB8-C498-CA1D-8CF44F295827}"/>
                  </a:ext>
                </a:extLst>
              </p:cNvPr>
              <p:cNvGrpSpPr/>
              <p:nvPr/>
            </p:nvGrpSpPr>
            <p:grpSpPr>
              <a:xfrm>
                <a:off x="9601706" y="3510673"/>
                <a:ext cx="1878220" cy="1026649"/>
                <a:chOff x="7568365" y="3505171"/>
                <a:chExt cx="1878220" cy="1026649"/>
              </a:xfrm>
            </p:grpSpPr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579994D0-AAA9-62AD-4C42-8697C80BF54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568365" y="3505171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WNBA</a:t>
                  </a:r>
                </a:p>
                <a:p>
                  <a:pPr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Regular Season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Playoffs</a:t>
                  </a:r>
                </a:p>
              </p:txBody>
            </p:sp>
            <p:pic>
              <p:nvPicPr>
                <p:cNvPr id="51" name="Graphic 50">
                  <a:extLst>
                    <a:ext uri="{FF2B5EF4-FFF2-40B4-BE49-F238E27FC236}">
                      <a16:creationId xmlns:a16="http://schemas.microsoft.com/office/drawing/2014/main" id="{13A3F486-4E8D-B7B3-2E60-895458756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0740" y="3553008"/>
                  <a:ext cx="377899" cy="377899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3E0796-4430-4024-F149-915B98C3C128}"/>
                  </a:ext>
                </a:extLst>
              </p:cNvPr>
              <p:cNvGrpSpPr/>
              <p:nvPr/>
            </p:nvGrpSpPr>
            <p:grpSpPr>
              <a:xfrm>
                <a:off x="3497838" y="4662958"/>
                <a:ext cx="1878220" cy="1026649"/>
                <a:chOff x="9601707" y="3513166"/>
                <a:chExt cx="1878220" cy="1026649"/>
              </a:xfrm>
            </p:grpSpPr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BE339A90-BCE7-B370-4F79-4EFB1E98EC6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601707" y="3513166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Golf</a:t>
                  </a:r>
                </a:p>
                <a:p>
                  <a:pPr lvl="0"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Run-of-Network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PGA Majors</a:t>
                  </a: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52" name="Graphic 51">
                  <a:extLst>
                    <a:ext uri="{FF2B5EF4-FFF2-40B4-BE49-F238E27FC236}">
                      <a16:creationId xmlns:a16="http://schemas.microsoft.com/office/drawing/2014/main" id="{4F30799D-998A-A6E7-CC76-5BE58978FA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55198" y="3553008"/>
                  <a:ext cx="377899" cy="377899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42423FC-7C79-4F33-579E-DA02F73EA303}"/>
                  </a:ext>
                </a:extLst>
              </p:cNvPr>
              <p:cNvGrpSpPr/>
              <p:nvPr/>
            </p:nvGrpSpPr>
            <p:grpSpPr>
              <a:xfrm>
                <a:off x="7568365" y="4662958"/>
                <a:ext cx="1878220" cy="1026649"/>
                <a:chOff x="5535023" y="4662958"/>
                <a:chExt cx="1878220" cy="1026649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A310A937-D492-CD9A-503D-27F5565A07E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535023" y="4662958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All Live Sports</a:t>
                  </a:r>
                </a:p>
                <a:p>
                  <a:pPr algn="ctr"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Run-of-Network in‑game,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live sports inventory</a:t>
                  </a:r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1FFCC1DB-7F80-1FBE-9720-F1BC44319F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8050" y="4762808"/>
                  <a:ext cx="377899" cy="377899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494C6E8-77C4-2FC6-13AD-926B5FA043EF}"/>
                  </a:ext>
                </a:extLst>
              </p:cNvPr>
              <p:cNvGrpSpPr/>
              <p:nvPr/>
            </p:nvGrpSpPr>
            <p:grpSpPr>
              <a:xfrm>
                <a:off x="3501677" y="2344696"/>
                <a:ext cx="1878220" cy="1026649"/>
                <a:chOff x="3501677" y="2344696"/>
                <a:chExt cx="1878220" cy="1026649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9F1D35CE-7C35-6ABF-157F-9743FD59B66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01677" y="2344696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marL="0" marR="0" lvl="0" indent="0" algn="ctr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 ExtraBold" panose="020B0004020202020204" pitchFamily="34" charset="0"/>
                    </a:rPr>
                    <a:t>MLB</a:t>
                  </a:r>
                </a:p>
                <a:p>
                  <a:pPr marL="0" marR="0" lvl="0" indent="0" algn="ctr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Regular Season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b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</a:br>
                  <a:r>
                    <a:rPr lang="en-US" sz="800">
                      <a:solidFill>
                        <a:srgbClr val="000000"/>
                      </a:solidFill>
                      <a:latin typeface="Aptos" panose="020B0004020202020204" pitchFamily="34" charset="0"/>
                    </a:rPr>
                    <a:t>Playoffs + World Series</a:t>
                  </a: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D7F62E5-E7CE-77F6-8CC5-5D964EE9321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9273" y="2466742"/>
                  <a:ext cx="303027" cy="303027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DF0BB9A-3669-1520-C076-23D4D276E285}"/>
                  </a:ext>
                </a:extLst>
              </p:cNvPr>
              <p:cNvGrpSpPr/>
              <p:nvPr/>
            </p:nvGrpSpPr>
            <p:grpSpPr>
              <a:xfrm>
                <a:off x="7568365" y="3510673"/>
                <a:ext cx="1878220" cy="1026649"/>
                <a:chOff x="7568365" y="3510673"/>
                <a:chExt cx="1878220" cy="1026649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F921640-995E-33BC-6AA5-CA3EF777F86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568365" y="3510673"/>
                  <a:ext cx="1878220" cy="10266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863600" dist="38100" dir="2700000" sx="104000" sy="104000" algn="ctr" rotWithShape="0">
                    <a:srgbClr val="000000">
                      <a:alpha val="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0" rIns="91440" bIns="0" rtlCol="0" anchor="t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000000"/>
                      </a:solidFill>
                      <a:latin typeface="Aptos ExtraBold" panose="020B0004020202020204" pitchFamily="34" charset="0"/>
                    </a:rPr>
                    <a:t>Soccer</a:t>
                  </a:r>
                </a:p>
                <a:p>
                  <a:pPr lvl="0" algn="ctr">
                    <a:defRPr/>
                  </a:pPr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  <a:t>Run-of-Network </a:t>
                  </a:r>
                  <a:r>
                    <a:rPr lang="en-US" sz="800" b="1">
                      <a:solidFill>
                        <a:schemeClr val="accent3"/>
                      </a:solidFill>
                      <a:latin typeface="Aptos" panose="020B0004020202020204" pitchFamily="34" charset="0"/>
                    </a:rPr>
                    <a:t>|</a:t>
                  </a:r>
                  <a:b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</a:br>
                  <a:r>
                    <a: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ea typeface="+mn-ea"/>
                      <a:cs typeface="+mn-cs"/>
                    </a:rPr>
                    <a:t>FIFA World Cup</a:t>
                  </a:r>
                </a:p>
              </p:txBody>
            </p:sp>
            <p:pic>
              <p:nvPicPr>
                <p:cNvPr id="34" name="Graphic 33">
                  <a:extLst>
                    <a:ext uri="{FF2B5EF4-FFF2-40B4-BE49-F238E27FC236}">
                      <a16:creationId xmlns:a16="http://schemas.microsoft.com/office/drawing/2014/main" id="{D3437DF0-0B67-5421-0C70-435B9F84A79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>
                  <a:extLs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3170" y="3619256"/>
                  <a:ext cx="308610" cy="30861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61247079"/>
      </p:ext>
    </p:extLst>
  </p:cSld>
  <p:clrMapOvr>
    <a:masterClrMapping/>
  </p:clrMapOvr>
</p:sld>
</file>

<file path=ppt/theme/theme1.xml><?xml version="1.0" encoding="utf-8"?>
<a:theme xmlns:a="http://schemas.openxmlformats.org/drawingml/2006/main" name="PREMION_2021_PN">
  <a:themeElements>
    <a:clrScheme name="PREMION_MASTER">
      <a:dk1>
        <a:srgbClr val="000000"/>
      </a:dk1>
      <a:lt1>
        <a:srgbClr val="FFFFFF"/>
      </a:lt1>
      <a:dk2>
        <a:srgbClr val="414447"/>
      </a:dk2>
      <a:lt2>
        <a:srgbClr val="F9F9F9"/>
      </a:lt2>
      <a:accent1>
        <a:srgbClr val="030B28"/>
      </a:accent1>
      <a:accent2>
        <a:srgbClr val="13192C"/>
      </a:accent2>
      <a:accent3>
        <a:srgbClr val="4860F8"/>
      </a:accent3>
      <a:accent4>
        <a:srgbClr val="66DD19"/>
      </a:accent4>
      <a:accent5>
        <a:srgbClr val="6DCE59"/>
      </a:accent5>
      <a:accent6>
        <a:srgbClr val="74BF9A"/>
      </a:accent6>
      <a:hlink>
        <a:srgbClr val="000846"/>
      </a:hlink>
      <a:folHlink>
        <a:srgbClr val="F7F7F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C40A942A-2EAF-AE4E-B96F-E202EF536C08}" vid="{2F670E75-FDEC-FB4C-92D7-C0AB3757A2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F1D113A-E4EA-154B-93D5-420B424D2342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F65DBE3CCFA478F885FC4DD907AE0" ma:contentTypeVersion="20" ma:contentTypeDescription="Create a new document." ma:contentTypeScope="" ma:versionID="eefa590d150e846b148735fc085578a0">
  <xsd:schema xmlns:xsd="http://www.w3.org/2001/XMLSchema" xmlns:xs="http://www.w3.org/2001/XMLSchema" xmlns:p="http://schemas.microsoft.com/office/2006/metadata/properties" xmlns:ns2="86297674-c329-4ae9-84e4-8d2100f206ee" xmlns:ns3="da78c0ce-04f2-4fcb-b7e5-ac9517e9df87" targetNamespace="http://schemas.microsoft.com/office/2006/metadata/properties" ma:root="true" ma:fieldsID="938b4f78f5604a49caf9f32c50ac8e72" ns2:_="" ns3:_="">
    <xsd:import namespace="86297674-c329-4ae9-84e4-8d2100f206ee"/>
    <xsd:import namespace="da78c0ce-04f2-4fcb-b7e5-ac9517e9df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ileDescription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97674-c329-4ae9-84e4-8d2100f20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2f9c173-da61-4811-8df5-04962ef337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Description" ma:index="25" nillable="true" ma:displayName="File Description" ma:format="Dropdown" ma:internalName="FileDescription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8c0ce-04f2-4fcb-b7e5-ac9517e9df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73c24d-d3f9-4819-bef5-586dd618fa70}" ma:internalName="TaxCatchAll" ma:showField="CatchAllData" ma:web="da78c0ce-04f2-4fcb-b7e5-ac9517e9df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78c0ce-04f2-4fcb-b7e5-ac9517e9df87" xsi:nil="true"/>
    <lcf76f155ced4ddcb4097134ff3c332f xmlns="86297674-c329-4ae9-84e4-8d2100f206ee">
      <Terms xmlns="http://schemas.microsoft.com/office/infopath/2007/PartnerControls"/>
    </lcf76f155ced4ddcb4097134ff3c332f>
    <FileDescription xmlns="86297674-c329-4ae9-84e4-8d2100f206ee" xsi:nil="true"/>
  </documentManagement>
</p:properties>
</file>

<file path=customXml/itemProps1.xml><?xml version="1.0" encoding="utf-8"?>
<ds:datastoreItem xmlns:ds="http://schemas.openxmlformats.org/officeDocument/2006/customXml" ds:itemID="{DA432760-CCD0-46E8-B17A-97BF101D5D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C091D-4683-426D-B4F9-010BC9028EB6}"/>
</file>

<file path=customXml/itemProps3.xml><?xml version="1.0" encoding="utf-8"?>
<ds:datastoreItem xmlns:ds="http://schemas.openxmlformats.org/officeDocument/2006/customXml" ds:itemID="{D727EAA7-C4C2-4CE1-9B3C-9671421C9B88}">
  <ds:schemaRefs>
    <ds:schemaRef ds:uri="http://www.w3.org/XML/1998/namespace"/>
    <ds:schemaRef ds:uri="http://schemas.openxmlformats.org/package/2006/metadata/core-properties"/>
    <ds:schemaRef ds:uri="e6010908-8b82-4646-83bd-4d0aa5e5ced4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c2e4e6bb-7e42-47d5-b739-46eef19526b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172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 SemiBold</vt:lpstr>
      <vt:lpstr>System Font Regular</vt:lpstr>
      <vt:lpstr>Arial</vt:lpstr>
      <vt:lpstr>Aptos</vt:lpstr>
      <vt:lpstr>Proxima Nova Semibold</vt:lpstr>
      <vt:lpstr>Aptos Black</vt:lpstr>
      <vt:lpstr>Aptos ExtraBold</vt:lpstr>
      <vt:lpstr>Aptos Light</vt:lpstr>
      <vt:lpstr>PREMION_2021_PN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Berrian, Brittany</dc:creator>
  <cp:lastModifiedBy>Fritz, Erika</cp:lastModifiedBy>
  <cp:revision>5</cp:revision>
  <dcterms:created xsi:type="dcterms:W3CDTF">2025-07-09T15:39:39Z</dcterms:created>
  <dcterms:modified xsi:type="dcterms:W3CDTF">2026-01-21T19:20:34Z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0x010100138F65DBE3CCFA478F885FC4DD907AE0</vt:lpwstr>
  </property>
  <property fmtid="{D5CDD505-2E9C-101B-9397-08002B2CF9AE}" pid="3" name="MediaServiceImageTags">
    <vt:lpwstr/>
  </property>
</Properties>
</file>